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79" r:id="rId4"/>
    <p:sldId id="258" r:id="rId5"/>
    <p:sldId id="259" r:id="rId6"/>
    <p:sldId id="260" r:id="rId7"/>
    <p:sldId id="261" r:id="rId8"/>
    <p:sldId id="288" r:id="rId9"/>
    <p:sldId id="271" r:id="rId10"/>
    <p:sldId id="289" r:id="rId11"/>
    <p:sldId id="277" r:id="rId12"/>
    <p:sldId id="262" r:id="rId13"/>
    <p:sldId id="265" r:id="rId14"/>
    <p:sldId id="290" r:id="rId15"/>
    <p:sldId id="28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ESCAMPS Francois" initials="DF [4]" lastIdx="1" clrIdx="6">
    <p:extLst/>
  </p:cmAuthor>
  <p:cmAuthor id="1" name="DESCAMPS Francois" initials="DF" lastIdx="2" clrIdx="0">
    <p:extLst/>
  </p:cmAuthor>
  <p:cmAuthor id="8" name="DESCAMPS Francois" initials="DF [4] [2]" lastIdx="1" clrIdx="7">
    <p:extLst/>
  </p:cmAuthor>
  <p:cmAuthor id="2" name="DESCAMPS Francois" initials="DF [2]" lastIdx="1" clrIdx="1">
    <p:extLst/>
  </p:cmAuthor>
  <p:cmAuthor id="9" name="FONTAINE Benoit" initials="FB" lastIdx="7" clrIdx="8">
    <p:extLst/>
  </p:cmAuthor>
  <p:cmAuthor id="3" name="DESCAMPS Francois" initials="DF [2] [2]" lastIdx="1" clrIdx="2">
    <p:extLst/>
  </p:cmAuthor>
  <p:cmAuthor id="4" name="DESCAMPS Francois" initials="DF [2] [3]" lastIdx="1" clrIdx="3">
    <p:extLst/>
  </p:cmAuthor>
  <p:cmAuthor id="5" name="DESCAMPS Francois" initials="DF [2] [3] [2]" lastIdx="1" clrIdx="4">
    <p:extLst/>
  </p:cmAuthor>
  <p:cmAuthor id="6" name="DESCAMPS Francois" initials="DF [3]"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5B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0" autoAdjust="0"/>
    <p:restoredTop sz="89614" autoAdjust="0"/>
  </p:normalViewPr>
  <p:slideViewPr>
    <p:cSldViewPr snapToGrid="0">
      <p:cViewPr varScale="1">
        <p:scale>
          <a:sx n="62" d="100"/>
          <a:sy n="62" d="100"/>
        </p:scale>
        <p:origin x="10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04T21:45:38.195" idx="2">
    <p:pos x="10" y="10"/>
    <p:text>https://i.stack.imgur.com/9IW5z.png</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9" dt="2017-05-31T08:02:45.863" idx="1">
    <p:pos x="10" y="10"/>
    <p:text>Plutôt faire un pense-bête à la github</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5-04T18:12:33.215" idx="1">
    <p:pos x="10" y="10"/>
    <p:text>Zone de transit / Staging Area Parcourons ensemble un exemple simple d’utilisation de la zone de transit. Après quelques changements :
$ git status
  On branch master
  Changed but not updated:
    (use "git add &lt;file&gt;..." to update what will be committed)
      modified:   README.md
      modified:   about.html
  Untracked files:
    (use "git add &lt;file&gt;..." to include in what will be committed)
      help.txt
  no changes added to commit (use "git add" and/or "git commit -a")
Dans cet exemple, 2 fichiers sont reconnus par Git, et un reste inconnu: help.txt. La commande git add . ajoute tous les changementsou tous les nouveaux fichiers qui n’ont pas encore été référencés. La commande add n’enregistre pas encore les données, elle ne fait que les placer sur une zone de chargement, prêtes à être chargées par le prochain git commit.
$ git add .
$ git status
  On branch master
  Changes to be committed:
    (use "git reset HEAD &lt;file&gt;..." to unstage)
      modified:   README.md
      modified:   about.html
      new file:   help.txt
Comme vous l’indique le prompt, vous pouvez utiliser git reset HEAD &lt;file&gt; pour retourner à l’état précédent. Ainsi, vous pouvez ajouter exactement ce que vous voulez. Vous pouvez également ajouter certaines lignes de fichier. Si vous vous demandez commment revenir à l’état antérieur d’un fichier, voici une astuce complète. De la, un git commit enregistrera tous les fichiers dans le système de stockage de Git, vous êtes prêt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7" dt="2017-05-04T18:44:13.671" idx="1">
    <p:pos x="10" y="10"/>
    <p:text>Montrer GITUP</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3E91D-3968-5848-A61B-1997A31E32A5}" type="datetimeFigureOut">
              <a:rPr lang="fr-FR" smtClean="0"/>
              <a:t>21/12/2017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80788D-A89C-CA4D-89A2-2A28001E1042}" type="slidenum">
              <a:rPr lang="fr-FR" smtClean="0"/>
              <a:t>‹N°›</a:t>
            </a:fld>
            <a:endParaRPr lang="fr-FR"/>
          </a:p>
        </p:txBody>
      </p:sp>
    </p:spTree>
    <p:extLst>
      <p:ext uri="{BB962C8B-B14F-4D97-AF65-F5344CB8AC3E}">
        <p14:creationId xmlns:p14="http://schemas.microsoft.com/office/powerpoint/2010/main" val="45587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Cyril</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1</a:t>
            </a:fld>
            <a:endParaRPr lang="fr-FR"/>
          </a:p>
        </p:txBody>
      </p:sp>
    </p:spTree>
    <p:extLst>
      <p:ext uri="{BB962C8B-B14F-4D97-AF65-F5344CB8AC3E}">
        <p14:creationId xmlns:p14="http://schemas.microsoft.com/office/powerpoint/2010/main" val="1143991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Benoit</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10</a:t>
            </a:fld>
            <a:endParaRPr lang="fr-FR"/>
          </a:p>
        </p:txBody>
      </p:sp>
    </p:spTree>
    <p:extLst>
      <p:ext uri="{BB962C8B-B14F-4D97-AF65-F5344CB8AC3E}">
        <p14:creationId xmlns:p14="http://schemas.microsoft.com/office/powerpoint/2010/main" val="595111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Cyril/Benoit</a:t>
            </a:r>
          </a:p>
          <a:p>
            <a:endParaRPr lang="fr-FR" dirty="0"/>
          </a:p>
          <a:p>
            <a:r>
              <a:rPr lang="fr-FR" dirty="0"/>
              <a:t>Sur </a:t>
            </a:r>
            <a:r>
              <a:rPr lang="fr-FR" dirty="0" err="1"/>
              <a:t>Github</a:t>
            </a:r>
            <a:r>
              <a:rPr lang="fr-FR" dirty="0"/>
              <a:t>, actions à faire (en </a:t>
            </a:r>
            <a:r>
              <a:rPr lang="fr-FR" dirty="0" err="1"/>
              <a:t>binomes</a:t>
            </a:r>
            <a:r>
              <a:rPr lang="fr-FR" dirty="0"/>
              <a:t>) :</a:t>
            </a:r>
          </a:p>
          <a:p>
            <a:pPr marL="171450" indent="-171450">
              <a:buFont typeface="Arial" panose="020B0604020202020204" pitchFamily="34" charset="0"/>
              <a:buChar char="•"/>
            </a:pPr>
            <a:r>
              <a:rPr lang="fr-FR" dirty="0"/>
              <a:t>Aller sur le repo donné</a:t>
            </a:r>
          </a:p>
          <a:p>
            <a:pPr marL="171450" indent="-171450">
              <a:buFont typeface="Arial" panose="020B0604020202020204" pitchFamily="34" charset="0"/>
              <a:buChar char="•"/>
            </a:pPr>
            <a:r>
              <a:rPr lang="fr-FR" dirty="0"/>
              <a:t>Faire un fork</a:t>
            </a:r>
          </a:p>
          <a:p>
            <a:pPr marL="171450" indent="-171450">
              <a:buFont typeface="Arial" panose="020B0604020202020204" pitchFamily="34" charset="0"/>
              <a:buChar char="•"/>
            </a:pPr>
            <a:r>
              <a:rPr lang="fr-FR" dirty="0"/>
              <a:t>Cloner</a:t>
            </a:r>
            <a:endParaRPr lang="fr-FR" baseline="0" dirty="0"/>
          </a:p>
          <a:p>
            <a:pPr marL="171450" indent="-171450">
              <a:buFont typeface="Arial" panose="020B0604020202020204" pitchFamily="34" charset="0"/>
              <a:buChar char="•"/>
            </a:pPr>
            <a:r>
              <a:rPr lang="fr-FR" baseline="0" dirty="0"/>
              <a:t>Créer une branche </a:t>
            </a:r>
            <a:r>
              <a:rPr lang="fr-FR" baseline="0" dirty="0" err="1"/>
              <a:t>feature</a:t>
            </a:r>
            <a:endParaRPr lang="fr-FR" baseline="0" dirty="0"/>
          </a:p>
          <a:p>
            <a:pPr marL="628650" lvl="1" indent="-171450">
              <a:buFont typeface="Arial" panose="020B0604020202020204" pitchFamily="34" charset="0"/>
              <a:buChar char="•"/>
            </a:pPr>
            <a:r>
              <a:rPr lang="fr-FR" baseline="0" dirty="0"/>
              <a:t>Liste Commandes disponibles</a:t>
            </a:r>
          </a:p>
          <a:p>
            <a:pPr marL="628650" lvl="1" indent="-171450">
              <a:buFont typeface="Arial" panose="020B0604020202020204" pitchFamily="34" charset="0"/>
              <a:buChar char="•"/>
            </a:pPr>
            <a:r>
              <a:rPr lang="fr-FR" baseline="0" dirty="0"/>
              <a:t>Description </a:t>
            </a:r>
            <a:r>
              <a:rPr lang="fr-FR" baseline="0" dirty="0" err="1"/>
              <a:t>Gitflow</a:t>
            </a:r>
            <a:endParaRPr lang="fr-FR" baseline="0" dirty="0"/>
          </a:p>
          <a:p>
            <a:pPr marL="628650" lvl="1" indent="-171450">
              <a:buFont typeface="Arial" panose="020B0604020202020204" pitchFamily="34" charset="0"/>
              <a:buChar char="•"/>
            </a:pPr>
            <a:r>
              <a:rPr lang="fr-FR" baseline="0" dirty="0"/>
              <a:t>Outils disponibles</a:t>
            </a:r>
          </a:p>
          <a:p>
            <a:pPr marL="628650" lvl="1" indent="-171450">
              <a:buFont typeface="Arial" panose="020B0604020202020204" pitchFamily="34" charset="0"/>
              <a:buChar char="•"/>
            </a:pPr>
            <a:r>
              <a:rPr lang="fr-FR" baseline="0" dirty="0" err="1"/>
              <a:t>Gitignore</a:t>
            </a:r>
            <a:endParaRPr lang="fr-FR" baseline="0" dirty="0"/>
          </a:p>
          <a:p>
            <a:pPr marL="628650" lvl="1" indent="-171450">
              <a:buFont typeface="Arial" panose="020B0604020202020204" pitchFamily="34" charset="0"/>
              <a:buChar char="•"/>
            </a:pPr>
            <a:r>
              <a:rPr lang="fr-FR" baseline="0" dirty="0" err="1"/>
              <a:t>Pullrequests</a:t>
            </a:r>
            <a:endParaRPr lang="fr-FR" baseline="0" dirty="0"/>
          </a:p>
          <a:p>
            <a:pPr marL="171450" lvl="0" indent="-171450">
              <a:buFont typeface="Arial" panose="020B0604020202020204" pitchFamily="34" charset="0"/>
              <a:buChar char="•"/>
            </a:pPr>
            <a:r>
              <a:rPr lang="fr-FR" baseline="0" dirty="0"/>
              <a:t>Pousser votre </a:t>
            </a:r>
            <a:r>
              <a:rPr lang="fr-FR" baseline="0" dirty="0" err="1"/>
              <a:t>pullrequest</a:t>
            </a:r>
            <a:endParaRPr lang="fr-FR" baseline="0" dirty="0"/>
          </a:p>
          <a:p>
            <a:pPr marL="628650" lvl="1" indent="-171450">
              <a:buFont typeface="Arial" panose="020B0604020202020204" pitchFamily="34" charset="0"/>
              <a:buChar char="•"/>
            </a:pPr>
            <a:endParaRPr lang="fr-FR" baseline="0" dirty="0"/>
          </a:p>
          <a:p>
            <a:pPr marL="171450" indent="-171450">
              <a:buFont typeface="Arial" panose="020B0604020202020204" pitchFamily="34" charset="0"/>
              <a:buChar char="•"/>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14</a:t>
            </a:fld>
            <a:endParaRPr lang="fr-FR"/>
          </a:p>
        </p:txBody>
      </p:sp>
    </p:spTree>
    <p:extLst>
      <p:ext uri="{BB962C8B-B14F-4D97-AF65-F5344CB8AC3E}">
        <p14:creationId xmlns:p14="http://schemas.microsoft.com/office/powerpoint/2010/main" val="372336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Cyril</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2</a:t>
            </a:fld>
            <a:endParaRPr lang="fr-FR"/>
          </a:p>
        </p:txBody>
      </p:sp>
    </p:spTree>
    <p:extLst>
      <p:ext uri="{BB962C8B-B14F-4D97-AF65-F5344CB8AC3E}">
        <p14:creationId xmlns:p14="http://schemas.microsoft.com/office/powerpoint/2010/main" val="68899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Cyril</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3</a:t>
            </a:fld>
            <a:endParaRPr lang="fr-FR"/>
          </a:p>
        </p:txBody>
      </p:sp>
    </p:spTree>
    <p:extLst>
      <p:ext uri="{BB962C8B-B14F-4D97-AF65-F5344CB8AC3E}">
        <p14:creationId xmlns:p14="http://schemas.microsoft.com/office/powerpoint/2010/main" val="3471376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Cyril</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4</a:t>
            </a:fld>
            <a:endParaRPr lang="fr-FR"/>
          </a:p>
        </p:txBody>
      </p:sp>
    </p:spTree>
    <p:extLst>
      <p:ext uri="{BB962C8B-B14F-4D97-AF65-F5344CB8AC3E}">
        <p14:creationId xmlns:p14="http://schemas.microsoft.com/office/powerpoint/2010/main" val="364785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Cyril</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5</a:t>
            </a:fld>
            <a:endParaRPr lang="fr-FR"/>
          </a:p>
        </p:txBody>
      </p:sp>
    </p:spTree>
    <p:extLst>
      <p:ext uri="{BB962C8B-B14F-4D97-AF65-F5344CB8AC3E}">
        <p14:creationId xmlns:p14="http://schemas.microsoft.com/office/powerpoint/2010/main" val="98367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Cyril</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6</a:t>
            </a:fld>
            <a:endParaRPr lang="fr-FR"/>
          </a:p>
        </p:txBody>
      </p:sp>
    </p:spTree>
    <p:extLst>
      <p:ext uri="{BB962C8B-B14F-4D97-AF65-F5344CB8AC3E}">
        <p14:creationId xmlns:p14="http://schemas.microsoft.com/office/powerpoint/2010/main" val="283015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Benoit</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7</a:t>
            </a:fld>
            <a:endParaRPr lang="fr-FR"/>
          </a:p>
        </p:txBody>
      </p:sp>
    </p:spTree>
    <p:extLst>
      <p:ext uri="{BB962C8B-B14F-4D97-AF65-F5344CB8AC3E}">
        <p14:creationId xmlns:p14="http://schemas.microsoft.com/office/powerpoint/2010/main" val="53643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Benoit</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8</a:t>
            </a:fld>
            <a:endParaRPr lang="fr-FR"/>
          </a:p>
        </p:txBody>
      </p:sp>
    </p:spTree>
    <p:extLst>
      <p:ext uri="{BB962C8B-B14F-4D97-AF65-F5344CB8AC3E}">
        <p14:creationId xmlns:p14="http://schemas.microsoft.com/office/powerpoint/2010/main" val="374621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Benoit</a:t>
            </a:r>
          </a:p>
        </p:txBody>
      </p:sp>
      <p:sp>
        <p:nvSpPr>
          <p:cNvPr id="4" name="Espace réservé du numéro de diapositive 3"/>
          <p:cNvSpPr>
            <a:spLocks noGrp="1"/>
          </p:cNvSpPr>
          <p:nvPr>
            <p:ph type="sldNum" sz="quarter" idx="10"/>
          </p:nvPr>
        </p:nvSpPr>
        <p:spPr/>
        <p:txBody>
          <a:bodyPr/>
          <a:lstStyle/>
          <a:p>
            <a:fld id="{A080788D-A89C-CA4D-89A2-2A28001E1042}" type="slidenum">
              <a:rPr lang="fr-FR" smtClean="0"/>
              <a:t>9</a:t>
            </a:fld>
            <a:endParaRPr lang="fr-FR"/>
          </a:p>
        </p:txBody>
      </p:sp>
    </p:spTree>
    <p:extLst>
      <p:ext uri="{BB962C8B-B14F-4D97-AF65-F5344CB8AC3E}">
        <p14:creationId xmlns:p14="http://schemas.microsoft.com/office/powerpoint/2010/main" val="1086833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6DFF08F-DC6B-4601-B491-B0F83F6DD2DA}" type="datetimeFigureOut">
              <a:rPr lang="en-US" dirty="0"/>
              <a:t>12/21/2017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97280" y="2582335"/>
            <a:ext cx="493776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920" y="2582334"/>
            <a:ext cx="493776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12/21/2017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12/21/2017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12/21/2017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12/21/2017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96DFF08F-DC6B-4601-B491-B0F83F6DD2DA}" type="datetimeFigureOut">
              <a:rPr lang="en-US" dirty="0"/>
              <a:t>12/21/2017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12/21/2017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learngitbranching.js.org/" TargetMode="External"/><Relationship Id="rId7" Type="http://schemas.openxmlformats.org/officeDocument/2006/relationships/comments" Target="../comments/comment4.xml"/><Relationship Id="rId2" Type="http://schemas.openxmlformats.org/officeDocument/2006/relationships/hyperlink" Target="https://www.grafikart.fr/formations/git/git-flow" TargetMode="Externa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3.png"/><Relationship Id="rId4" Type="http://schemas.openxmlformats.org/officeDocument/2006/relationships/hyperlink" Target="https://www.youtube.com/watch?v=rt-9mPaYtK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microsoft.com/office/2007/relationships/hdphoto" Target="../media/hdphoto1.wdp"/><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ctr"/>
            <a:r>
              <a:rPr lang="fr-FR" dirty="0"/>
              <a:t>Formation Git</a:t>
            </a:r>
          </a:p>
        </p:txBody>
      </p:sp>
      <p:pic>
        <p:nvPicPr>
          <p:cNvPr id="1026" name="Picture 2" descr="https://git-for-windows.github.io/img/git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795" y="758952"/>
            <a:ext cx="2160288" cy="216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86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32"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3" name="Image 2"/>
          <p:cNvPicPr>
            <a:picLocks noChangeAspect="1"/>
          </p:cNvPicPr>
          <p:nvPr/>
        </p:nvPicPr>
        <p:blipFill>
          <a:blip r:embed="rId3"/>
          <a:stretch>
            <a:fillRect/>
          </a:stretch>
        </p:blipFill>
        <p:spPr>
          <a:xfrm>
            <a:off x="633999" y="1514922"/>
            <a:ext cx="6275667" cy="3828156"/>
          </a:xfrm>
          <a:prstGeom prst="rect">
            <a:avLst/>
          </a:prstGeom>
        </p:spPr>
      </p:pic>
      <p:sp>
        <p:nvSpPr>
          <p:cNvPr id="36"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a:solidFill>
                  <a:srgbClr val="FFFFFF"/>
                </a:solidFill>
              </a:rPr>
              <a:t>Remote &amp; local</a:t>
            </a:r>
          </a:p>
        </p:txBody>
      </p:sp>
    </p:spTree>
    <p:extLst>
      <p:ext uri="{BB962C8B-B14F-4D97-AF65-F5344CB8AC3E}">
        <p14:creationId xmlns:p14="http://schemas.microsoft.com/office/powerpoint/2010/main" val="3897197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II : Travaillons en équipe</a:t>
            </a:r>
            <a:r>
              <a:rPr lang="mr-IN" dirty="0"/>
              <a:t>…</a:t>
            </a:r>
            <a:endParaRPr lang="fr-FR" dirty="0"/>
          </a:p>
        </p:txBody>
      </p:sp>
      <p:pic>
        <p:nvPicPr>
          <p:cNvPr id="3" name="Image 2"/>
          <p:cNvPicPr>
            <a:picLocks noChangeAspect="1"/>
          </p:cNvPicPr>
          <p:nvPr/>
        </p:nvPicPr>
        <p:blipFill>
          <a:blip r:embed="rId2"/>
          <a:stretch>
            <a:fillRect/>
          </a:stretch>
        </p:blipFill>
        <p:spPr>
          <a:xfrm>
            <a:off x="4234815" y="2322830"/>
            <a:ext cx="3783330" cy="3783330"/>
          </a:xfrm>
          <a:prstGeom prst="rect">
            <a:avLst/>
          </a:prstGeom>
        </p:spPr>
      </p:pic>
    </p:spTree>
    <p:extLst>
      <p:ext uri="{BB962C8B-B14F-4D97-AF65-F5344CB8AC3E}">
        <p14:creationId xmlns:p14="http://schemas.microsoft.com/office/powerpoint/2010/main" val="1703906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Pull </a:t>
            </a:r>
            <a:r>
              <a:rPr lang="fr-FR" dirty="0" err="1"/>
              <a:t>Request</a:t>
            </a:r>
            <a:endParaRPr lang="fr-FR" dirty="0"/>
          </a:p>
        </p:txBody>
      </p:sp>
      <p:sp>
        <p:nvSpPr>
          <p:cNvPr id="3" name="Espace réservé du contenu 2"/>
          <p:cNvSpPr>
            <a:spLocks noGrp="1"/>
          </p:cNvSpPr>
          <p:nvPr>
            <p:ph idx="1"/>
          </p:nvPr>
        </p:nvSpPr>
        <p:spPr/>
        <p:txBody>
          <a:bodyPr>
            <a:normAutofit lnSpcReduction="10000"/>
          </a:bodyPr>
          <a:lstStyle/>
          <a:p>
            <a:r>
              <a:rPr lang="fr-FR" dirty="0"/>
              <a:t>La pull </a:t>
            </a:r>
            <a:r>
              <a:rPr lang="fr-FR" dirty="0" err="1"/>
              <a:t>request</a:t>
            </a:r>
            <a:r>
              <a:rPr lang="fr-FR" dirty="0"/>
              <a:t> est indispensable !</a:t>
            </a:r>
          </a:p>
          <a:p>
            <a:endParaRPr lang="fr-FR" dirty="0"/>
          </a:p>
          <a:p>
            <a:r>
              <a:rPr lang="fr-FR" dirty="0"/>
              <a:t>Elle permet de faire valider les modifications avant que celles-ci ne soient mises à disposition de tous</a:t>
            </a:r>
          </a:p>
          <a:p>
            <a:endParaRPr lang="fr-FR" dirty="0"/>
          </a:p>
          <a:p>
            <a:r>
              <a:rPr lang="fr-FR" dirty="0"/>
              <a:t>C’est une revue de code asynchrone permettant de facilement tracer et prendre en compte les remarques de chacun</a:t>
            </a:r>
          </a:p>
          <a:p>
            <a:endParaRPr lang="fr-FR" dirty="0"/>
          </a:p>
          <a:p>
            <a:r>
              <a:rPr lang="fr-FR" dirty="0"/>
              <a:t>Avec VSTS nous pouvons lier plusieurs règles permettant de refuser les modifications lorsque la </a:t>
            </a:r>
            <a:r>
              <a:rPr lang="fr-FR" dirty="0" err="1"/>
              <a:t>Build</a:t>
            </a:r>
            <a:r>
              <a:rPr lang="fr-FR" dirty="0"/>
              <a:t> est KO, que les remarques ne sont pas prises en comptes, que le nombre d’approbateurs n’est pas suffisant</a:t>
            </a:r>
          </a:p>
        </p:txBody>
      </p:sp>
      <p:pic>
        <p:nvPicPr>
          <p:cNvPr id="7" name="Picture 4" descr="https://rekenna.github.io/images/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42" y="1889641"/>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rekenna.github.io/images/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42" y="2717544"/>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rekenna.github.io/images/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42" y="3818519"/>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ekenna.github.io/images/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910" y="4928412"/>
            <a:ext cx="250370" cy="25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099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rotWithShape="1">
          <a:blip r:embed="rId2"/>
          <a:srcRect t="-1" b="1821"/>
          <a:stretch/>
        </p:blipFill>
        <p:spPr>
          <a:xfrm>
            <a:off x="0" y="0"/>
            <a:ext cx="12192000" cy="6883740"/>
          </a:xfrm>
          <a:prstGeom prst="rect">
            <a:avLst/>
          </a:prstGeom>
        </p:spPr>
      </p:pic>
      <p:pic>
        <p:nvPicPr>
          <p:cNvPr id="6" name="Image 5"/>
          <p:cNvPicPr>
            <a:picLocks noChangeAspect="1"/>
          </p:cNvPicPr>
          <p:nvPr/>
        </p:nvPicPr>
        <p:blipFill rotWithShape="1">
          <a:blip r:embed="rId2"/>
          <a:srcRect t="9998" r="69547" b="81987"/>
          <a:stretch/>
        </p:blipFill>
        <p:spPr>
          <a:xfrm>
            <a:off x="11430" y="704850"/>
            <a:ext cx="3712845" cy="561975"/>
          </a:xfrm>
          <a:prstGeom prst="rect">
            <a:avLst/>
          </a:prstGeom>
        </p:spPr>
      </p:pic>
    </p:spTree>
    <p:extLst>
      <p:ext uri="{BB962C8B-B14F-4D97-AF65-F5344CB8AC3E}">
        <p14:creationId xmlns:p14="http://schemas.microsoft.com/office/powerpoint/2010/main" val="155949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42" presetClass="path" presetSubtype="0" accel="50000" decel="50000" fill="hold" nodeType="withEffect">
                                  <p:stCondLst>
                                    <p:cond delay="0"/>
                                  </p:stCondLst>
                                  <p:childTnLst>
                                    <p:animMotion origin="layout" path="M 5E-6 0 L 0.2086 0.30069 " pathEditMode="relative" rAng="0" ptsTypes="AA">
                                      <p:cBhvr>
                                        <p:cTn id="9" dur="2000" fill="hold"/>
                                        <p:tgtEl>
                                          <p:spTgt spid="6"/>
                                        </p:tgtEl>
                                        <p:attrNameLst>
                                          <p:attrName>ppt_x</p:attrName>
                                          <p:attrName>ppt_y</p:attrName>
                                        </p:attrNameLst>
                                      </p:cBhvr>
                                      <p:rCtr x="10430" y="15023"/>
                                    </p:animMotion>
                                  </p:childTnLst>
                                </p:cTn>
                              </p:par>
                              <p:par>
                                <p:cTn id="10" presetID="6" presetClass="emph" presetSubtype="0" fill="hold" nodeType="withEffect">
                                  <p:stCondLst>
                                    <p:cond delay="0"/>
                                  </p:stCondLst>
                                  <p:childTnLst>
                                    <p:animScale>
                                      <p:cBhvr>
                                        <p:cTn id="11"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 vous…</a:t>
            </a:r>
          </a:p>
        </p:txBody>
      </p:sp>
      <p:pic>
        <p:nvPicPr>
          <p:cNvPr id="1026" name="Picture 2" descr="labtocat-be5eee0434960a8f73e54910df8e87b8a5a3b2d651c0b301670c04a9cc26a70f.png (290×2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5042" y="2155274"/>
            <a:ext cx="3845244" cy="371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04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liens utiles</a:t>
            </a:r>
          </a:p>
        </p:txBody>
      </p:sp>
      <p:sp>
        <p:nvSpPr>
          <p:cNvPr id="3" name="Espace réservé du contenu 2"/>
          <p:cNvSpPr>
            <a:spLocks noGrp="1"/>
          </p:cNvSpPr>
          <p:nvPr>
            <p:ph idx="1"/>
          </p:nvPr>
        </p:nvSpPr>
        <p:spPr/>
        <p:txBody>
          <a:bodyPr>
            <a:normAutofit/>
          </a:bodyPr>
          <a:lstStyle/>
          <a:p>
            <a:r>
              <a:rPr lang="fr-FR" dirty="0">
                <a:hlinkClick r:id="rId2"/>
              </a:rPr>
              <a:t>http://rogerdudler.github.io/git-guide/index.fr.html </a:t>
            </a:r>
            <a:endParaRPr lang="fr-FR" dirty="0">
              <a:hlinkClick r:id="rId3"/>
            </a:endParaRPr>
          </a:p>
          <a:p>
            <a:r>
              <a:rPr lang="fr-FR" dirty="0">
                <a:hlinkClick r:id="rId3"/>
              </a:rPr>
              <a:t>http://learngitbranching.js.org/</a:t>
            </a:r>
            <a:r>
              <a:rPr lang="fr-FR" dirty="0"/>
              <a:t> </a:t>
            </a:r>
            <a:r>
              <a:rPr lang="fr-FR" b="1" u="sng" dirty="0">
                <a:solidFill>
                  <a:srgbClr val="FF0000"/>
                </a:solidFill>
              </a:rPr>
              <a:t>(pour pratiquer chez vous)</a:t>
            </a:r>
          </a:p>
          <a:p>
            <a:r>
              <a:rPr lang="fr-FR" dirty="0">
                <a:hlinkClick r:id="rId2"/>
              </a:rPr>
              <a:t>https://www.grafikart.fr/formations/git/git-flow</a:t>
            </a:r>
            <a:endParaRPr lang="fr-FR" dirty="0"/>
          </a:p>
          <a:p>
            <a:r>
              <a:rPr lang="fr-FR" dirty="0">
                <a:hlinkClick r:id="rId4"/>
              </a:rPr>
              <a:t>https://www.youtube.com/watch?v=rt-9mPaYtKo</a:t>
            </a:r>
            <a:r>
              <a:rPr lang="fr-FR" dirty="0"/>
              <a:t> </a:t>
            </a:r>
            <a:r>
              <a:rPr lang="fr-FR" b="1" u="sng" dirty="0">
                <a:solidFill>
                  <a:srgbClr val="FF0000"/>
                </a:solidFill>
              </a:rPr>
              <a:t>(Excellente vidéo : à voir et revoir)</a:t>
            </a:r>
          </a:p>
          <a:p>
            <a:endParaRPr lang="fr-FR" b="1" u="sng" dirty="0">
              <a:solidFill>
                <a:srgbClr val="FF0000"/>
              </a:solidFill>
            </a:endParaRPr>
          </a:p>
        </p:txBody>
      </p:sp>
      <p:pic>
        <p:nvPicPr>
          <p:cNvPr id="7" name="Picture 4" descr="https://rekenna.github.io/images/g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910" y="1916748"/>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rekenna.github.io/images/g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910" y="2359982"/>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rekenna.github.io/images/g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910" y="2830323"/>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ekenna.github.io/images/g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910" y="3280142"/>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6"/>
          <a:stretch>
            <a:fillRect/>
          </a:stretch>
        </p:blipFill>
        <p:spPr>
          <a:xfrm>
            <a:off x="4508500" y="3721100"/>
            <a:ext cx="2514514" cy="2514514"/>
          </a:xfrm>
          <a:prstGeom prst="rect">
            <a:avLst/>
          </a:prstGeom>
        </p:spPr>
      </p:pic>
    </p:spTree>
    <p:extLst>
      <p:ext uri="{BB962C8B-B14F-4D97-AF65-F5344CB8AC3E}">
        <p14:creationId xmlns:p14="http://schemas.microsoft.com/office/powerpoint/2010/main" val="954335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L’objectif</a:t>
            </a:r>
          </a:p>
        </p:txBody>
      </p:sp>
      <p:sp>
        <p:nvSpPr>
          <p:cNvPr id="3" name="Espace réservé du contenu 2"/>
          <p:cNvSpPr>
            <a:spLocks noGrp="1"/>
          </p:cNvSpPr>
          <p:nvPr>
            <p:ph idx="1"/>
          </p:nvPr>
        </p:nvSpPr>
        <p:spPr>
          <a:xfrm>
            <a:off x="1097280" y="2667762"/>
            <a:ext cx="10058400" cy="2380277"/>
          </a:xfrm>
        </p:spPr>
        <p:txBody>
          <a:bodyPr/>
          <a:lstStyle/>
          <a:p>
            <a:r>
              <a:rPr lang="fr-FR" dirty="0"/>
              <a:t>Qu’est qu’un gestionnaire de Version ?</a:t>
            </a:r>
          </a:p>
          <a:p>
            <a:r>
              <a:rPr lang="fr-FR" dirty="0"/>
              <a:t>Git, GitHub, </a:t>
            </a:r>
            <a:r>
              <a:rPr lang="fr-FR" dirty="0" err="1"/>
              <a:t>GitFlow</a:t>
            </a:r>
            <a:r>
              <a:rPr lang="fr-FR" dirty="0"/>
              <a:t>, </a:t>
            </a:r>
            <a:r>
              <a:rPr lang="fr-FR" b="1" dirty="0" err="1"/>
              <a:t>o_O</a:t>
            </a:r>
            <a:r>
              <a:rPr lang="fr-FR" dirty="0"/>
              <a:t> Quèsaco ?</a:t>
            </a:r>
          </a:p>
          <a:p>
            <a:r>
              <a:rPr lang="fr-FR" dirty="0"/>
              <a:t>Utilisation de Git</a:t>
            </a:r>
          </a:p>
          <a:p>
            <a:r>
              <a:rPr lang="fr-FR" dirty="0"/>
              <a:t>Les pull </a:t>
            </a:r>
            <a:r>
              <a:rPr lang="fr-FR" dirty="0" err="1"/>
              <a:t>requests</a:t>
            </a:r>
            <a:endParaRPr lang="fr-FR" dirty="0"/>
          </a:p>
          <a:p>
            <a:r>
              <a:rPr lang="fr-FR" dirty="0"/>
              <a:t>VSTS</a:t>
            </a:r>
          </a:p>
        </p:txBody>
      </p:sp>
      <p:pic>
        <p:nvPicPr>
          <p:cNvPr id="2050" name="Picture 2" descr="https://help.github.com/assets/images/site/be-socia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663" y="2666789"/>
            <a:ext cx="29718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rekenna.github.io/images/g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910" y="2723864"/>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rekenna.github.io/images/g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178" y="3174844"/>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rekenna.github.io/images/g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178" y="3625824"/>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ekenna.github.io/images/g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178" y="4076804"/>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rekenna.github.io/images/g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178" y="4527784"/>
            <a:ext cx="250370" cy="25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05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I : A la découverte de GIT</a:t>
            </a:r>
          </a:p>
        </p:txBody>
      </p:sp>
      <p:pic>
        <p:nvPicPr>
          <p:cNvPr id="4" name="Image 3"/>
          <p:cNvPicPr>
            <a:picLocks noChangeAspect="1"/>
          </p:cNvPicPr>
          <p:nvPr/>
        </p:nvPicPr>
        <p:blipFill>
          <a:blip r:embed="rId3"/>
          <a:stretch>
            <a:fillRect/>
          </a:stretch>
        </p:blipFill>
        <p:spPr>
          <a:xfrm>
            <a:off x="2069434" y="1917700"/>
            <a:ext cx="8114091" cy="4259898"/>
          </a:xfrm>
          <a:prstGeom prst="rect">
            <a:avLst/>
          </a:prstGeom>
        </p:spPr>
      </p:pic>
    </p:spTree>
    <p:extLst>
      <p:ext uri="{BB962C8B-B14F-4D97-AF65-F5344CB8AC3E}">
        <p14:creationId xmlns:p14="http://schemas.microsoft.com/office/powerpoint/2010/main" val="57218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Gestionnaires de Version</a:t>
            </a:r>
          </a:p>
        </p:txBody>
      </p:sp>
      <p:sp>
        <p:nvSpPr>
          <p:cNvPr id="3" name="Espace réservé du contenu 2"/>
          <p:cNvSpPr>
            <a:spLocks noGrp="1"/>
          </p:cNvSpPr>
          <p:nvPr>
            <p:ph idx="1"/>
          </p:nvPr>
        </p:nvSpPr>
        <p:spPr/>
        <p:txBody>
          <a:bodyPr/>
          <a:lstStyle/>
          <a:p>
            <a:r>
              <a:rPr lang="fr-FR" dirty="0"/>
              <a:t>Permettent de gérer plusieurs versions d’un document</a:t>
            </a:r>
          </a:p>
          <a:p>
            <a:r>
              <a:rPr lang="fr-FR" dirty="0"/>
              <a:t>Essentiel pour le travail en équipe </a:t>
            </a:r>
            <a:r>
              <a:rPr lang="fr-FR" sz="1800" dirty="0"/>
              <a:t>(travail simultané, fusion, gestion des versions « </a:t>
            </a:r>
            <a:r>
              <a:rPr lang="fr-FR" sz="1800" dirty="0" err="1"/>
              <a:t>dev</a:t>
            </a:r>
            <a:r>
              <a:rPr lang="fr-FR" sz="1800" dirty="0"/>
              <a:t> » « releases »)</a:t>
            </a:r>
            <a:endParaRPr lang="fr-FR" dirty="0"/>
          </a:p>
          <a:p>
            <a:r>
              <a:rPr lang="fr-FR" dirty="0"/>
              <a:t>Centralisés ou décentralisés</a:t>
            </a:r>
          </a:p>
        </p:txBody>
      </p:sp>
      <p:pic>
        <p:nvPicPr>
          <p:cNvPr id="4" name="Image 3"/>
          <p:cNvPicPr>
            <a:picLocks noChangeAspect="1"/>
          </p:cNvPicPr>
          <p:nvPr/>
        </p:nvPicPr>
        <p:blipFill rotWithShape="1">
          <a:blip r:embed="rId3"/>
          <a:srcRect l="3417" t="25508" r="51440" b="7673"/>
          <a:stretch/>
        </p:blipFill>
        <p:spPr>
          <a:xfrm>
            <a:off x="1787611" y="3425596"/>
            <a:ext cx="1606378" cy="1031076"/>
          </a:xfrm>
          <a:prstGeom prst="rect">
            <a:avLst/>
          </a:prstGeom>
        </p:spPr>
      </p:pic>
      <p:pic>
        <p:nvPicPr>
          <p:cNvPr id="5" name="Image 4"/>
          <p:cNvPicPr>
            <a:picLocks noChangeAspect="1"/>
          </p:cNvPicPr>
          <p:nvPr/>
        </p:nvPicPr>
        <p:blipFill rotWithShape="1">
          <a:blip r:embed="rId3"/>
          <a:srcRect l="51166" t="26750" r="3692" b="7586"/>
          <a:stretch/>
        </p:blipFill>
        <p:spPr>
          <a:xfrm>
            <a:off x="1787610" y="4656255"/>
            <a:ext cx="1606379" cy="1013255"/>
          </a:xfrm>
          <a:prstGeom prst="rect">
            <a:avLst/>
          </a:prstGeom>
        </p:spPr>
      </p:pic>
      <p:pic>
        <p:nvPicPr>
          <p:cNvPr id="6" name="Image 5"/>
          <p:cNvPicPr>
            <a:picLocks noChangeAspect="1"/>
          </p:cNvPicPr>
          <p:nvPr/>
        </p:nvPicPr>
        <p:blipFill rotWithShape="1">
          <a:blip r:embed="rId4"/>
          <a:srcRect l="1694" t="21372" r="1284" b="4474"/>
          <a:stretch/>
        </p:blipFill>
        <p:spPr>
          <a:xfrm>
            <a:off x="5430382" y="3280537"/>
            <a:ext cx="5725298" cy="2388973"/>
          </a:xfrm>
          <a:prstGeom prst="rect">
            <a:avLst/>
          </a:prstGeom>
        </p:spPr>
      </p:pic>
      <p:pic>
        <p:nvPicPr>
          <p:cNvPr id="7" name="Picture 4" descr="https://rekenna.github.io/images/g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642" y="1897879"/>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ekenna.github.io/images/g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910" y="2348859"/>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rekenna.github.io/images/g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910" y="2799839"/>
            <a:ext cx="250370" cy="25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233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GitHub, </a:t>
            </a:r>
            <a:r>
              <a:rPr lang="fr-FR" dirty="0" err="1"/>
              <a:t>GitFlow</a:t>
            </a:r>
            <a:endParaRPr lang="fr-FR" dirty="0"/>
          </a:p>
        </p:txBody>
      </p:sp>
      <p:sp>
        <p:nvSpPr>
          <p:cNvPr id="3" name="Espace réservé du contenu 2"/>
          <p:cNvSpPr>
            <a:spLocks noGrp="1"/>
          </p:cNvSpPr>
          <p:nvPr>
            <p:ph idx="1"/>
          </p:nvPr>
        </p:nvSpPr>
        <p:spPr/>
        <p:txBody>
          <a:bodyPr/>
          <a:lstStyle/>
          <a:p>
            <a:r>
              <a:rPr lang="fr-FR" b="1" dirty="0">
                <a:solidFill>
                  <a:schemeClr val="accent2"/>
                </a:solidFill>
              </a:rPr>
              <a:t>Git</a:t>
            </a:r>
            <a:r>
              <a:rPr lang="fr-FR" dirty="0"/>
              <a:t> est un gestionnaire de version décentralisé, Libre, créé par Mr Linus </a:t>
            </a:r>
            <a:r>
              <a:rPr lang="fr-FR" dirty="0" err="1"/>
              <a:t>Torvalds</a:t>
            </a:r>
            <a:r>
              <a:rPr lang="fr-FR" dirty="0"/>
              <a:t> en 2005</a:t>
            </a:r>
          </a:p>
          <a:p>
            <a:pPr marL="201168" lvl="1" indent="0">
              <a:buNone/>
            </a:pPr>
            <a:r>
              <a:rPr lang="fr-FR" dirty="0"/>
              <a:t> Un </a:t>
            </a:r>
            <a:r>
              <a:rPr lang="fr-FR" dirty="0" err="1"/>
              <a:t>repository</a:t>
            </a:r>
            <a:r>
              <a:rPr lang="fr-FR" dirty="0"/>
              <a:t> central – distant, lien de partage des modifications de chacun</a:t>
            </a:r>
          </a:p>
          <a:p>
            <a:pPr marL="201168" lvl="1" indent="0">
              <a:buNone/>
            </a:pPr>
            <a:r>
              <a:rPr lang="fr-FR" dirty="0"/>
              <a:t> Un </a:t>
            </a:r>
            <a:r>
              <a:rPr lang="fr-FR" dirty="0" err="1"/>
              <a:t>repository</a:t>
            </a:r>
            <a:r>
              <a:rPr lang="fr-FR" dirty="0"/>
              <a:t> local – permet le travail hors ligne, peut être cassé sans problèmes</a:t>
            </a:r>
          </a:p>
          <a:p>
            <a:pPr marL="201168" lvl="1" indent="0">
              <a:buNone/>
            </a:pPr>
            <a:endParaRPr lang="fr-FR" dirty="0"/>
          </a:p>
          <a:p>
            <a:r>
              <a:rPr lang="fr-FR" b="1" dirty="0">
                <a:solidFill>
                  <a:schemeClr val="accent2"/>
                </a:solidFill>
              </a:rPr>
              <a:t>GitHub</a:t>
            </a:r>
            <a:r>
              <a:rPr lang="fr-FR" dirty="0"/>
              <a:t> c’est avant tout une communauté, mais c’est aussi un enrobage de Git, c’est un service d’hébergement et de gestion des développements. Il permet également de suivre des projets, remonter des anomalies, et tout à tas d’autres fonctionnalités autour du partage / travail en équipe</a:t>
            </a:r>
          </a:p>
          <a:p>
            <a:endParaRPr lang="fr-FR" dirty="0"/>
          </a:p>
          <a:p>
            <a:r>
              <a:rPr lang="fr-FR" b="1" dirty="0" err="1">
                <a:solidFill>
                  <a:schemeClr val="accent2"/>
                </a:solidFill>
              </a:rPr>
              <a:t>GitFlow</a:t>
            </a:r>
            <a:r>
              <a:rPr lang="fr-FR" dirty="0"/>
              <a:t> quant à lui est une méthodologie, une pratique, un workflow qui permet de gérer les branches d’un projet via l’utilisation de Git</a:t>
            </a:r>
          </a:p>
        </p:txBody>
      </p:sp>
      <p:pic>
        <p:nvPicPr>
          <p:cNvPr id="7"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42" y="1897879"/>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ekenna.github.io/images/git.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3138" y="2200396"/>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40" y="3311376"/>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burnedpixel.com/uploads/2013/03/githu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1792" y="217492"/>
            <a:ext cx="3583888" cy="13857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rekenna.github.io/images/git.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3138" y="2512407"/>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10" y="5037088"/>
            <a:ext cx="250370" cy="25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656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Compléments sur </a:t>
            </a:r>
            <a:r>
              <a:rPr lang="fr-FR" dirty="0" err="1"/>
              <a:t>GitFlow</a:t>
            </a:r>
            <a:endParaRPr lang="fr-FR" dirty="0"/>
          </a:p>
        </p:txBody>
      </p:sp>
      <p:pic>
        <p:nvPicPr>
          <p:cNvPr id="7"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138" y="2014827"/>
            <a:ext cx="250370" cy="250372"/>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p:cNvSpPr txBox="1"/>
          <p:nvPr/>
        </p:nvSpPr>
        <p:spPr>
          <a:xfrm>
            <a:off x="5115697" y="2023065"/>
            <a:ext cx="5965841" cy="4047262"/>
          </a:xfrm>
          <a:prstGeom prst="rect">
            <a:avLst/>
          </a:prstGeom>
          <a:noFill/>
        </p:spPr>
        <p:txBody>
          <a:bodyPr wrap="square" lIns="0" tIns="0" rIns="0" bIns="0" rtlCol="0">
            <a:spAutoFit/>
          </a:bodyPr>
          <a:lstStyle/>
          <a:p>
            <a:r>
              <a:rPr lang="fr-FR" sz="1400" dirty="0">
                <a:solidFill>
                  <a:schemeClr val="accent2"/>
                </a:solidFill>
              </a:rPr>
              <a:t>Master</a:t>
            </a:r>
            <a:r>
              <a:rPr lang="fr-FR" sz="1400" dirty="0">
                <a:solidFill>
                  <a:schemeClr val="tx1">
                    <a:lumMod val="75000"/>
                    <a:lumOff val="25000"/>
                  </a:schemeClr>
                </a:solidFill>
              </a:rPr>
              <a:t> </a:t>
            </a:r>
            <a:r>
              <a:rPr lang="fr-FR" sz="1400" dirty="0">
                <a:solidFill>
                  <a:schemeClr val="tx1">
                    <a:lumMod val="75000"/>
                    <a:lumOff val="25000"/>
                  </a:schemeClr>
                </a:solidFill>
                <a:sym typeface="Wingdings" panose="05000000000000000000" pitchFamily="2" charset="2"/>
              </a:rPr>
              <a:t>: Production</a:t>
            </a:r>
          </a:p>
          <a:p>
            <a:endParaRPr lang="fr-FR" sz="1400" dirty="0">
              <a:solidFill>
                <a:schemeClr val="tx1">
                  <a:lumMod val="75000"/>
                  <a:lumOff val="25000"/>
                </a:schemeClr>
              </a:solidFill>
              <a:sym typeface="Wingdings" panose="05000000000000000000" pitchFamily="2" charset="2"/>
            </a:endParaRPr>
          </a:p>
          <a:p>
            <a:r>
              <a:rPr lang="fr-FR" sz="1400" dirty="0" err="1">
                <a:solidFill>
                  <a:schemeClr val="accent2"/>
                </a:solidFill>
                <a:sym typeface="Wingdings" panose="05000000000000000000" pitchFamily="2" charset="2"/>
              </a:rPr>
              <a:t>Develop</a:t>
            </a:r>
            <a:r>
              <a:rPr lang="fr-FR" sz="1400" dirty="0">
                <a:solidFill>
                  <a:schemeClr val="tx1">
                    <a:lumMod val="75000"/>
                    <a:lumOff val="25000"/>
                  </a:schemeClr>
                </a:solidFill>
                <a:sym typeface="Wingdings" panose="05000000000000000000" pitchFamily="2" charset="2"/>
              </a:rPr>
              <a:t> : Branche de travail, aucune modification de code sur cette branche</a:t>
            </a:r>
          </a:p>
          <a:p>
            <a:endParaRPr lang="fr-FR" sz="1400" dirty="0">
              <a:solidFill>
                <a:schemeClr val="tx1">
                  <a:lumMod val="75000"/>
                  <a:lumOff val="25000"/>
                </a:schemeClr>
              </a:solidFill>
              <a:sym typeface="Wingdings" panose="05000000000000000000" pitchFamily="2" charset="2"/>
            </a:endParaRPr>
          </a:p>
          <a:p>
            <a:r>
              <a:rPr lang="fr-FR" sz="1400" dirty="0" err="1">
                <a:solidFill>
                  <a:schemeClr val="accent2"/>
                </a:solidFill>
                <a:sym typeface="Wingdings" panose="05000000000000000000" pitchFamily="2" charset="2"/>
              </a:rPr>
              <a:t>Feature</a:t>
            </a:r>
            <a:r>
              <a:rPr lang="fr-FR" sz="1400" dirty="0">
                <a:solidFill>
                  <a:schemeClr val="tx1">
                    <a:lumMod val="75000"/>
                    <a:lumOff val="25000"/>
                  </a:schemeClr>
                </a:solidFill>
                <a:sym typeface="Wingdings" panose="05000000000000000000" pitchFamily="2" charset="2"/>
              </a:rPr>
              <a:t> : Tirée a partir de </a:t>
            </a:r>
            <a:r>
              <a:rPr lang="fr-FR" sz="1400" dirty="0" err="1">
                <a:solidFill>
                  <a:schemeClr val="tx1">
                    <a:lumMod val="75000"/>
                    <a:lumOff val="25000"/>
                  </a:schemeClr>
                </a:solidFill>
                <a:sym typeface="Wingdings" panose="05000000000000000000" pitchFamily="2" charset="2"/>
              </a:rPr>
              <a:t>develop</a:t>
            </a:r>
            <a:r>
              <a:rPr lang="fr-FR" sz="1400" dirty="0">
                <a:solidFill>
                  <a:schemeClr val="tx1">
                    <a:lumMod val="75000"/>
                    <a:lumOff val="25000"/>
                  </a:schemeClr>
                </a:solidFill>
                <a:sym typeface="Wingdings" panose="05000000000000000000" pitchFamily="2" charset="2"/>
              </a:rPr>
              <a:t>, contient les développements. Est ensuite </a:t>
            </a:r>
            <a:r>
              <a:rPr lang="fr-FR" sz="1400" dirty="0" err="1">
                <a:solidFill>
                  <a:schemeClr val="tx1">
                    <a:lumMod val="75000"/>
                    <a:lumOff val="25000"/>
                  </a:schemeClr>
                </a:solidFill>
                <a:sym typeface="Wingdings" panose="05000000000000000000" pitchFamily="2" charset="2"/>
              </a:rPr>
              <a:t>mergée</a:t>
            </a:r>
            <a:r>
              <a:rPr lang="fr-FR" sz="1400" dirty="0">
                <a:solidFill>
                  <a:schemeClr val="tx1">
                    <a:lumMod val="75000"/>
                    <a:lumOff val="25000"/>
                  </a:schemeClr>
                </a:solidFill>
                <a:sym typeface="Wingdings" panose="05000000000000000000" pitchFamily="2" charset="2"/>
              </a:rPr>
              <a:t> avec la </a:t>
            </a:r>
            <a:r>
              <a:rPr lang="fr-FR" sz="1400" dirty="0" err="1">
                <a:solidFill>
                  <a:schemeClr val="tx1">
                    <a:lumMod val="75000"/>
                    <a:lumOff val="25000"/>
                  </a:schemeClr>
                </a:solidFill>
                <a:sym typeface="Wingdings" panose="05000000000000000000" pitchFamily="2" charset="2"/>
              </a:rPr>
              <a:t>develop</a:t>
            </a:r>
            <a:r>
              <a:rPr lang="fr-FR" sz="1400" dirty="0">
                <a:solidFill>
                  <a:schemeClr val="tx1">
                    <a:lumMod val="75000"/>
                    <a:lumOff val="25000"/>
                  </a:schemeClr>
                </a:solidFill>
                <a:sym typeface="Wingdings" panose="05000000000000000000" pitchFamily="2" charset="2"/>
              </a:rPr>
              <a:t> a la fin des </a:t>
            </a:r>
            <a:r>
              <a:rPr lang="fr-FR" sz="1400" dirty="0" err="1">
                <a:solidFill>
                  <a:schemeClr val="tx1">
                    <a:lumMod val="75000"/>
                    <a:lumOff val="25000"/>
                  </a:schemeClr>
                </a:solidFill>
                <a:sym typeface="Wingdings" panose="05000000000000000000" pitchFamily="2" charset="2"/>
              </a:rPr>
              <a:t>dev</a:t>
            </a:r>
            <a:r>
              <a:rPr lang="fr-FR" sz="1400" dirty="0">
                <a:solidFill>
                  <a:schemeClr val="tx1">
                    <a:lumMod val="75000"/>
                    <a:lumOff val="25000"/>
                  </a:schemeClr>
                </a:solidFill>
                <a:sym typeface="Wingdings" panose="05000000000000000000" pitchFamily="2" charset="2"/>
              </a:rPr>
              <a:t>. Elle est supprimée lors de la validation du pull </a:t>
            </a:r>
            <a:r>
              <a:rPr lang="fr-FR" sz="1400" dirty="0" err="1">
                <a:solidFill>
                  <a:schemeClr val="tx1">
                    <a:lumMod val="75000"/>
                    <a:lumOff val="25000"/>
                  </a:schemeClr>
                </a:solidFill>
                <a:sym typeface="Wingdings" panose="05000000000000000000" pitchFamily="2" charset="2"/>
              </a:rPr>
              <a:t>request</a:t>
            </a:r>
            <a:r>
              <a:rPr lang="fr-FR" sz="1400" dirty="0">
                <a:solidFill>
                  <a:schemeClr val="tx1">
                    <a:lumMod val="75000"/>
                    <a:lumOff val="25000"/>
                  </a:schemeClr>
                </a:solidFill>
                <a:sym typeface="Wingdings" panose="05000000000000000000" pitchFamily="2" charset="2"/>
              </a:rPr>
              <a:t> (local + </a:t>
            </a:r>
            <a:r>
              <a:rPr lang="fr-FR" sz="1400" dirty="0" err="1">
                <a:solidFill>
                  <a:schemeClr val="tx1">
                    <a:lumMod val="75000"/>
                    <a:lumOff val="25000"/>
                  </a:schemeClr>
                </a:solidFill>
                <a:sym typeface="Wingdings" panose="05000000000000000000" pitchFamily="2" charset="2"/>
              </a:rPr>
              <a:t>origin</a:t>
            </a:r>
            <a:r>
              <a:rPr lang="fr-FR" sz="1400" dirty="0">
                <a:solidFill>
                  <a:schemeClr val="tx1">
                    <a:lumMod val="75000"/>
                    <a:lumOff val="25000"/>
                  </a:schemeClr>
                </a:solidFill>
                <a:sym typeface="Wingdings" panose="05000000000000000000" pitchFamily="2" charset="2"/>
              </a:rPr>
              <a:t>)</a:t>
            </a:r>
          </a:p>
          <a:p>
            <a:endParaRPr lang="fr-FR" sz="1400" dirty="0">
              <a:solidFill>
                <a:schemeClr val="tx1">
                  <a:lumMod val="75000"/>
                  <a:lumOff val="25000"/>
                </a:schemeClr>
              </a:solidFill>
              <a:sym typeface="Wingdings" panose="05000000000000000000" pitchFamily="2" charset="2"/>
            </a:endParaRPr>
          </a:p>
          <a:p>
            <a:r>
              <a:rPr lang="fr-FR" sz="1400" dirty="0">
                <a:solidFill>
                  <a:schemeClr val="accent2"/>
                </a:solidFill>
                <a:sym typeface="Wingdings" panose="05000000000000000000" pitchFamily="2" charset="2"/>
              </a:rPr>
              <a:t>Release</a:t>
            </a:r>
            <a:r>
              <a:rPr lang="fr-FR" sz="1400" dirty="0">
                <a:solidFill>
                  <a:schemeClr val="tx1">
                    <a:lumMod val="75000"/>
                    <a:lumOff val="25000"/>
                  </a:schemeClr>
                </a:solidFill>
                <a:sym typeface="Wingdings" panose="05000000000000000000" pitchFamily="2" charset="2"/>
              </a:rPr>
              <a:t>  ( Recette ) : Tirée a partir de la </a:t>
            </a:r>
            <a:r>
              <a:rPr lang="fr-FR" sz="1400" dirty="0" err="1">
                <a:solidFill>
                  <a:schemeClr val="tx1">
                    <a:lumMod val="75000"/>
                    <a:lumOff val="25000"/>
                  </a:schemeClr>
                </a:solidFill>
                <a:sym typeface="Wingdings" panose="05000000000000000000" pitchFamily="2" charset="2"/>
              </a:rPr>
              <a:t>develop</a:t>
            </a:r>
            <a:r>
              <a:rPr lang="fr-FR" sz="1400" dirty="0">
                <a:solidFill>
                  <a:schemeClr val="tx1">
                    <a:lumMod val="75000"/>
                    <a:lumOff val="25000"/>
                  </a:schemeClr>
                </a:solidFill>
                <a:sym typeface="Wingdings" panose="05000000000000000000" pitchFamily="2" charset="2"/>
              </a:rPr>
              <a:t>. Les corrections se font sur celle-ci et sont reportées sur la </a:t>
            </a:r>
            <a:r>
              <a:rPr lang="fr-FR" sz="1400" dirty="0" err="1">
                <a:solidFill>
                  <a:schemeClr val="tx1">
                    <a:lumMod val="75000"/>
                    <a:lumOff val="25000"/>
                  </a:schemeClr>
                </a:solidFill>
                <a:sym typeface="Wingdings" panose="05000000000000000000" pitchFamily="2" charset="2"/>
              </a:rPr>
              <a:t>develop</a:t>
            </a:r>
            <a:r>
              <a:rPr lang="fr-FR" sz="1400" dirty="0">
                <a:solidFill>
                  <a:schemeClr val="tx1">
                    <a:lumMod val="75000"/>
                    <a:lumOff val="25000"/>
                  </a:schemeClr>
                </a:solidFill>
                <a:sym typeface="Wingdings" panose="05000000000000000000" pitchFamily="2" charset="2"/>
              </a:rPr>
              <a:t>.</a:t>
            </a:r>
          </a:p>
          <a:p>
            <a:endParaRPr lang="fr-FR" sz="1400" dirty="0">
              <a:solidFill>
                <a:schemeClr val="tx1">
                  <a:lumMod val="75000"/>
                  <a:lumOff val="25000"/>
                </a:schemeClr>
              </a:solidFill>
              <a:sym typeface="Wingdings" panose="05000000000000000000" pitchFamily="2" charset="2"/>
            </a:endParaRPr>
          </a:p>
          <a:p>
            <a:r>
              <a:rPr lang="fr-FR" sz="1400" dirty="0" err="1">
                <a:solidFill>
                  <a:schemeClr val="accent2"/>
                </a:solidFill>
                <a:sym typeface="Wingdings" panose="05000000000000000000" pitchFamily="2" charset="2"/>
              </a:rPr>
              <a:t>Hotfix</a:t>
            </a:r>
            <a:r>
              <a:rPr lang="fr-FR" sz="1400" dirty="0">
                <a:solidFill>
                  <a:schemeClr val="tx1">
                    <a:lumMod val="75000"/>
                    <a:lumOff val="25000"/>
                  </a:schemeClr>
                </a:solidFill>
                <a:sym typeface="Wingdings" panose="05000000000000000000" pitchFamily="2" charset="2"/>
              </a:rPr>
              <a:t> : Tirée de la Master (</a:t>
            </a:r>
            <a:r>
              <a:rPr lang="fr-FR" sz="1400" dirty="0" err="1">
                <a:solidFill>
                  <a:schemeClr val="tx1">
                    <a:lumMod val="75000"/>
                    <a:lumOff val="25000"/>
                  </a:schemeClr>
                </a:solidFill>
                <a:sym typeface="Wingdings" panose="05000000000000000000" pitchFamily="2" charset="2"/>
              </a:rPr>
              <a:t>prod</a:t>
            </a:r>
            <a:r>
              <a:rPr lang="fr-FR" sz="1400" dirty="0">
                <a:solidFill>
                  <a:schemeClr val="tx1">
                    <a:lumMod val="75000"/>
                    <a:lumOff val="25000"/>
                  </a:schemeClr>
                </a:solidFill>
                <a:sym typeface="Wingdings" panose="05000000000000000000" pitchFamily="2" charset="2"/>
              </a:rPr>
              <a:t>), pour corriger un bug de </a:t>
            </a:r>
            <a:r>
              <a:rPr lang="fr-FR" sz="1400" dirty="0" err="1">
                <a:solidFill>
                  <a:schemeClr val="tx1">
                    <a:lumMod val="75000"/>
                    <a:lumOff val="25000"/>
                  </a:schemeClr>
                </a:solidFill>
                <a:sym typeface="Wingdings" panose="05000000000000000000" pitchFamily="2" charset="2"/>
              </a:rPr>
              <a:t>prod</a:t>
            </a:r>
            <a:r>
              <a:rPr lang="fr-FR" sz="1400" dirty="0">
                <a:solidFill>
                  <a:schemeClr val="tx1">
                    <a:lumMod val="75000"/>
                    <a:lumOff val="25000"/>
                  </a:schemeClr>
                </a:solidFill>
                <a:sym typeface="Wingdings" panose="05000000000000000000" pitchFamily="2" charset="2"/>
              </a:rPr>
              <a:t>. Les corrections sont reportées sur la master et la </a:t>
            </a:r>
            <a:r>
              <a:rPr lang="fr-FR" sz="1400" dirty="0" err="1">
                <a:solidFill>
                  <a:schemeClr val="tx1">
                    <a:lumMod val="75000"/>
                    <a:lumOff val="25000"/>
                  </a:schemeClr>
                </a:solidFill>
                <a:sym typeface="Wingdings" panose="05000000000000000000" pitchFamily="2" charset="2"/>
              </a:rPr>
              <a:t>develop</a:t>
            </a:r>
            <a:r>
              <a:rPr lang="fr-FR" sz="1400" dirty="0">
                <a:solidFill>
                  <a:schemeClr val="tx1">
                    <a:lumMod val="75000"/>
                    <a:lumOff val="25000"/>
                  </a:schemeClr>
                </a:solidFill>
                <a:sym typeface="Wingdings" panose="05000000000000000000" pitchFamily="2" charset="2"/>
              </a:rPr>
              <a:t>. Elle est supprimée lors de la validation du pull </a:t>
            </a:r>
            <a:r>
              <a:rPr lang="fr-FR" sz="1400" dirty="0" err="1">
                <a:solidFill>
                  <a:schemeClr val="tx1">
                    <a:lumMod val="75000"/>
                    <a:lumOff val="25000"/>
                  </a:schemeClr>
                </a:solidFill>
                <a:sym typeface="Wingdings" panose="05000000000000000000" pitchFamily="2" charset="2"/>
              </a:rPr>
              <a:t>request</a:t>
            </a:r>
            <a:r>
              <a:rPr lang="fr-FR" sz="1400" dirty="0">
                <a:solidFill>
                  <a:schemeClr val="tx1">
                    <a:lumMod val="75000"/>
                    <a:lumOff val="25000"/>
                  </a:schemeClr>
                </a:solidFill>
                <a:sym typeface="Wingdings" panose="05000000000000000000" pitchFamily="2" charset="2"/>
              </a:rPr>
              <a:t> (local + </a:t>
            </a:r>
            <a:r>
              <a:rPr lang="fr-FR" sz="1400" dirty="0" err="1">
                <a:solidFill>
                  <a:schemeClr val="tx1">
                    <a:lumMod val="75000"/>
                    <a:lumOff val="25000"/>
                  </a:schemeClr>
                </a:solidFill>
                <a:sym typeface="Wingdings" panose="05000000000000000000" pitchFamily="2" charset="2"/>
              </a:rPr>
              <a:t>origin</a:t>
            </a:r>
            <a:r>
              <a:rPr lang="fr-FR" sz="1400" dirty="0">
                <a:solidFill>
                  <a:schemeClr val="tx1">
                    <a:lumMod val="75000"/>
                    <a:lumOff val="25000"/>
                  </a:schemeClr>
                </a:solidFill>
                <a:sym typeface="Wingdings" panose="05000000000000000000" pitchFamily="2" charset="2"/>
              </a:rPr>
              <a:t>)</a:t>
            </a:r>
          </a:p>
          <a:p>
            <a:endParaRPr lang="fr-FR" sz="1400" dirty="0">
              <a:solidFill>
                <a:schemeClr val="tx1">
                  <a:lumMod val="75000"/>
                  <a:lumOff val="25000"/>
                </a:schemeClr>
              </a:solidFill>
              <a:sym typeface="Wingdings" panose="05000000000000000000" pitchFamily="2" charset="2"/>
            </a:endParaRPr>
          </a:p>
          <a:p>
            <a:endParaRPr lang="fr-FR" sz="1400" dirty="0">
              <a:solidFill>
                <a:schemeClr val="tx1">
                  <a:lumMod val="75000"/>
                  <a:lumOff val="25000"/>
                </a:schemeClr>
              </a:solidFill>
              <a:sym typeface="Wingdings" panose="05000000000000000000" pitchFamily="2" charset="2"/>
            </a:endParaRPr>
          </a:p>
          <a:p>
            <a:r>
              <a:rPr lang="fr-FR" sz="1400" i="1" dirty="0">
                <a:solidFill>
                  <a:srgbClr val="FF0000"/>
                </a:solidFill>
                <a:sym typeface="Wingdings" panose="05000000000000000000" pitchFamily="2" charset="2"/>
              </a:rPr>
              <a:t>Attention : le GIT Flow est une base de travail et ne gère pas forcement les cas particuliers liés a la vie du projet.</a:t>
            </a:r>
          </a:p>
          <a:p>
            <a:endParaRPr lang="fr-FR" sz="1050" dirty="0">
              <a:latin typeface="Arial" pitchFamily="34" charset="0"/>
              <a:cs typeface="Arial" pitchFamily="34" charset="0"/>
            </a:endParaRPr>
          </a:p>
        </p:txBody>
      </p:sp>
      <p:pic>
        <p:nvPicPr>
          <p:cNvPr id="14"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138" y="2449223"/>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138" y="2883619"/>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138" y="3728987"/>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138" y="4375027"/>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4"/>
          <a:stretch>
            <a:fillRect/>
          </a:stretch>
        </p:blipFill>
        <p:spPr>
          <a:xfrm>
            <a:off x="1097280" y="1974079"/>
            <a:ext cx="2874234" cy="4010560"/>
          </a:xfrm>
          <a:prstGeom prst="rect">
            <a:avLst/>
          </a:prstGeom>
        </p:spPr>
      </p:pic>
    </p:spTree>
    <p:extLst>
      <p:ext uri="{BB962C8B-B14F-4D97-AF65-F5344CB8AC3E}">
        <p14:creationId xmlns:p14="http://schemas.microsoft.com/office/powerpoint/2010/main" val="182129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utiliser Git</a:t>
            </a:r>
          </a:p>
        </p:txBody>
      </p:sp>
      <p:sp>
        <p:nvSpPr>
          <p:cNvPr id="3" name="Espace réservé du contenu 2"/>
          <p:cNvSpPr>
            <a:spLocks noGrp="1"/>
          </p:cNvSpPr>
          <p:nvPr>
            <p:ph idx="1"/>
          </p:nvPr>
        </p:nvSpPr>
        <p:spPr>
          <a:xfrm>
            <a:off x="1088935" y="1747520"/>
            <a:ext cx="9977120" cy="4577080"/>
          </a:xfrm>
        </p:spPr>
        <p:txBody>
          <a:bodyPr>
            <a:noAutofit/>
          </a:bodyPr>
          <a:lstStyle/>
          <a:p>
            <a:r>
              <a:rPr lang="fr-FR" sz="1600" dirty="0">
                <a:solidFill>
                  <a:schemeClr val="accent2"/>
                </a:solidFill>
              </a:rPr>
              <a:t>git </a:t>
            </a:r>
            <a:r>
              <a:rPr lang="fr-FR" sz="1600" dirty="0" err="1">
                <a:solidFill>
                  <a:schemeClr val="accent2"/>
                </a:solidFill>
              </a:rPr>
              <a:t>status</a:t>
            </a:r>
            <a:r>
              <a:rPr lang="fr-FR" sz="1600" dirty="0">
                <a:solidFill>
                  <a:schemeClr val="accent2"/>
                </a:solidFill>
              </a:rPr>
              <a:t>: </a:t>
            </a:r>
            <a:r>
              <a:rPr lang="fr-FR" sz="1600" dirty="0"/>
              <a:t>état du </a:t>
            </a:r>
            <a:r>
              <a:rPr lang="fr-FR" sz="1600" dirty="0" err="1"/>
              <a:t>repository</a:t>
            </a:r>
            <a:r>
              <a:rPr lang="fr-FR" sz="1600" dirty="0"/>
              <a:t> local</a:t>
            </a:r>
          </a:p>
          <a:p>
            <a:r>
              <a:rPr lang="fr-FR" sz="1600" dirty="0">
                <a:solidFill>
                  <a:schemeClr val="accent2"/>
                </a:solidFill>
              </a:rPr>
              <a:t>git </a:t>
            </a:r>
            <a:r>
              <a:rPr lang="fr-FR" sz="1600" dirty="0" err="1">
                <a:solidFill>
                  <a:schemeClr val="accent2"/>
                </a:solidFill>
              </a:rPr>
              <a:t>diff</a:t>
            </a:r>
            <a:r>
              <a:rPr lang="fr-FR" sz="1600" dirty="0">
                <a:solidFill>
                  <a:schemeClr val="accent2"/>
                </a:solidFill>
              </a:rPr>
              <a:t>: </a:t>
            </a:r>
            <a:r>
              <a:rPr lang="fr-FR" sz="1600" dirty="0"/>
              <a:t>différence entre les fichiers courants et le dernier commit</a:t>
            </a:r>
            <a:endParaRPr lang="fr-FR" sz="1600" dirty="0">
              <a:solidFill>
                <a:schemeClr val="accent2"/>
              </a:solidFill>
            </a:endParaRPr>
          </a:p>
          <a:p>
            <a:r>
              <a:rPr lang="fr-FR" sz="1600" dirty="0">
                <a:solidFill>
                  <a:schemeClr val="accent2"/>
                </a:solidFill>
              </a:rPr>
              <a:t>git </a:t>
            </a:r>
            <a:r>
              <a:rPr lang="fr-FR" sz="1600" dirty="0" err="1">
                <a:solidFill>
                  <a:schemeClr val="accent2"/>
                </a:solidFill>
              </a:rPr>
              <a:t>init</a:t>
            </a:r>
            <a:r>
              <a:rPr lang="fr-FR" sz="1600" dirty="0">
                <a:solidFill>
                  <a:schemeClr val="accent2"/>
                </a:solidFill>
              </a:rPr>
              <a:t> : </a:t>
            </a:r>
            <a:r>
              <a:rPr lang="fr-FR" sz="1600" dirty="0"/>
              <a:t>création d’un nouveau </a:t>
            </a:r>
            <a:r>
              <a:rPr lang="fr-FR" sz="1600" dirty="0" err="1"/>
              <a:t>repository</a:t>
            </a:r>
            <a:r>
              <a:rPr lang="fr-FR" sz="1600" dirty="0"/>
              <a:t> (projet au sens git)</a:t>
            </a:r>
          </a:p>
          <a:p>
            <a:r>
              <a:rPr lang="fr-FR" sz="1600" dirty="0">
                <a:solidFill>
                  <a:schemeClr val="accent2"/>
                </a:solidFill>
              </a:rPr>
              <a:t>git clone </a:t>
            </a:r>
            <a:r>
              <a:rPr lang="fr-FR" sz="1600" dirty="0" err="1">
                <a:solidFill>
                  <a:schemeClr val="accent2"/>
                </a:solidFill>
              </a:rPr>
              <a:t>username@host</a:t>
            </a:r>
            <a:r>
              <a:rPr lang="fr-FR" sz="1600" dirty="0">
                <a:solidFill>
                  <a:schemeClr val="accent2"/>
                </a:solidFill>
              </a:rPr>
              <a:t>:/</a:t>
            </a:r>
            <a:r>
              <a:rPr lang="fr-FR" sz="1600" dirty="0" err="1">
                <a:solidFill>
                  <a:schemeClr val="accent2"/>
                </a:solidFill>
              </a:rPr>
              <a:t>path</a:t>
            </a:r>
            <a:r>
              <a:rPr lang="fr-FR" sz="1600" dirty="0">
                <a:solidFill>
                  <a:schemeClr val="accent2"/>
                </a:solidFill>
              </a:rPr>
              <a:t>/to/</a:t>
            </a:r>
            <a:r>
              <a:rPr lang="fr-FR" sz="1600" dirty="0" err="1">
                <a:solidFill>
                  <a:schemeClr val="accent2"/>
                </a:solidFill>
              </a:rPr>
              <a:t>repository</a:t>
            </a:r>
            <a:r>
              <a:rPr lang="fr-FR" sz="1600" dirty="0">
                <a:solidFill>
                  <a:schemeClr val="accent2"/>
                </a:solidFill>
              </a:rPr>
              <a:t> : </a:t>
            </a:r>
            <a:r>
              <a:rPr lang="fr-FR" sz="1600" dirty="0"/>
              <a:t>Récupérer un </a:t>
            </a:r>
            <a:r>
              <a:rPr lang="fr-FR" sz="1600" dirty="0" err="1"/>
              <a:t>repository</a:t>
            </a:r>
            <a:endParaRPr lang="fr-FR" sz="1600" dirty="0"/>
          </a:p>
          <a:p>
            <a:r>
              <a:rPr lang="fr-FR" sz="1600" dirty="0">
                <a:solidFill>
                  <a:schemeClr val="accent2"/>
                </a:solidFill>
              </a:rPr>
              <a:t>git </a:t>
            </a:r>
            <a:r>
              <a:rPr lang="fr-FR" sz="1600" dirty="0" err="1">
                <a:solidFill>
                  <a:schemeClr val="accent2"/>
                </a:solidFill>
              </a:rPr>
              <a:t>checkout</a:t>
            </a:r>
            <a:r>
              <a:rPr lang="fr-FR" sz="1600" dirty="0">
                <a:solidFill>
                  <a:schemeClr val="accent2"/>
                </a:solidFill>
              </a:rPr>
              <a:t> </a:t>
            </a:r>
            <a:r>
              <a:rPr lang="mr-IN" sz="1600" dirty="0">
                <a:solidFill>
                  <a:schemeClr val="accent2"/>
                </a:solidFill>
              </a:rPr>
              <a:t>–</a:t>
            </a:r>
            <a:r>
              <a:rPr lang="fr-FR" sz="1600" dirty="0">
                <a:solidFill>
                  <a:schemeClr val="accent2"/>
                </a:solidFill>
              </a:rPr>
              <a:t>b </a:t>
            </a:r>
            <a:r>
              <a:rPr lang="fr-FR" sz="1600" dirty="0" err="1">
                <a:solidFill>
                  <a:schemeClr val="accent2"/>
                </a:solidFill>
              </a:rPr>
              <a:t>mabranche</a:t>
            </a:r>
            <a:r>
              <a:rPr lang="fr-FR" sz="1600" dirty="0">
                <a:solidFill>
                  <a:schemeClr val="accent2"/>
                </a:solidFill>
              </a:rPr>
              <a:t> : </a:t>
            </a:r>
            <a:r>
              <a:rPr lang="fr-FR" sz="1600" dirty="0"/>
              <a:t>création d’une branche</a:t>
            </a:r>
          </a:p>
          <a:p>
            <a:r>
              <a:rPr lang="fr-FR" sz="1600" dirty="0">
                <a:solidFill>
                  <a:schemeClr val="accent2"/>
                </a:solidFill>
              </a:rPr>
              <a:t>git </a:t>
            </a:r>
            <a:r>
              <a:rPr lang="fr-FR" sz="1600" dirty="0" err="1">
                <a:solidFill>
                  <a:schemeClr val="accent2"/>
                </a:solidFill>
              </a:rPr>
              <a:t>add</a:t>
            </a:r>
            <a:r>
              <a:rPr lang="fr-FR" sz="1600" dirty="0">
                <a:solidFill>
                  <a:schemeClr val="accent2"/>
                </a:solidFill>
              </a:rPr>
              <a:t> &lt;</a:t>
            </a:r>
            <a:r>
              <a:rPr lang="fr-FR" sz="1600" dirty="0" err="1">
                <a:solidFill>
                  <a:schemeClr val="accent2"/>
                </a:solidFill>
              </a:rPr>
              <a:t>filename</a:t>
            </a:r>
            <a:r>
              <a:rPr lang="fr-FR" sz="1600" dirty="0">
                <a:solidFill>
                  <a:schemeClr val="accent2"/>
                </a:solidFill>
              </a:rPr>
              <a:t>&gt; / * : </a:t>
            </a:r>
            <a:r>
              <a:rPr lang="fr-FR" sz="1600" dirty="0"/>
              <a:t>ajouter des documents à l’index de notre </a:t>
            </a:r>
            <a:r>
              <a:rPr lang="fr-FR" sz="1600" dirty="0" err="1"/>
              <a:t>repository</a:t>
            </a:r>
            <a:r>
              <a:rPr lang="fr-FR" sz="1600" dirty="0"/>
              <a:t> local</a:t>
            </a:r>
          </a:p>
          <a:p>
            <a:r>
              <a:rPr lang="fr-FR" sz="1600" dirty="0">
                <a:solidFill>
                  <a:schemeClr val="accent2"/>
                </a:solidFill>
              </a:rPr>
              <a:t>git commit -m "Commit message </a:t>
            </a:r>
            <a:r>
              <a:rPr lang="mr-IN" sz="1600" dirty="0">
                <a:solidFill>
                  <a:schemeClr val="accent2"/>
                </a:solidFill>
              </a:rPr>
              <a:t>…</a:t>
            </a:r>
            <a:r>
              <a:rPr lang="fr-FR" sz="1600" dirty="0">
                <a:solidFill>
                  <a:schemeClr val="accent2"/>
                </a:solidFill>
              </a:rPr>
              <a:t>  : </a:t>
            </a:r>
            <a:r>
              <a:rPr lang="fr-FR" sz="1600" dirty="0"/>
              <a:t>ajouter des fichiers dans l’historique de notre </a:t>
            </a:r>
            <a:r>
              <a:rPr lang="fr-FR" sz="1600" dirty="0" err="1"/>
              <a:t>repository</a:t>
            </a:r>
            <a:r>
              <a:rPr lang="fr-FR" sz="1600" dirty="0"/>
              <a:t> local</a:t>
            </a:r>
          </a:p>
          <a:p>
            <a:r>
              <a:rPr lang="fr-FR" sz="1600" dirty="0">
                <a:solidFill>
                  <a:schemeClr val="accent2"/>
                </a:solidFill>
              </a:rPr>
              <a:t>git push </a:t>
            </a:r>
            <a:r>
              <a:rPr lang="fr-FR" sz="1600" dirty="0" err="1">
                <a:solidFill>
                  <a:schemeClr val="accent2"/>
                </a:solidFill>
              </a:rPr>
              <a:t>origin</a:t>
            </a:r>
            <a:r>
              <a:rPr lang="fr-FR" sz="1600" dirty="0">
                <a:solidFill>
                  <a:schemeClr val="accent2"/>
                </a:solidFill>
              </a:rPr>
              <a:t> master : </a:t>
            </a:r>
            <a:r>
              <a:rPr lang="fr-FR" sz="1600" dirty="0"/>
              <a:t>pousser ses changements sur le </a:t>
            </a:r>
            <a:r>
              <a:rPr lang="fr-FR" sz="1600" dirty="0" err="1"/>
              <a:t>repository</a:t>
            </a:r>
            <a:r>
              <a:rPr lang="fr-FR" sz="1600" dirty="0"/>
              <a:t> central</a:t>
            </a:r>
          </a:p>
          <a:p>
            <a:r>
              <a:rPr lang="fr-FR" sz="1600" dirty="0">
                <a:solidFill>
                  <a:schemeClr val="accent2"/>
                </a:solidFill>
              </a:rPr>
              <a:t>git pull : </a:t>
            </a:r>
            <a:r>
              <a:rPr lang="fr-FR" sz="1600" dirty="0"/>
              <a:t>récupérer le </a:t>
            </a:r>
            <a:r>
              <a:rPr lang="fr-FR" sz="1600" dirty="0" err="1"/>
              <a:t>repository</a:t>
            </a:r>
            <a:r>
              <a:rPr lang="fr-FR" sz="1600" dirty="0"/>
              <a:t> distant (écrase ce que l’on en local)</a:t>
            </a:r>
          </a:p>
          <a:p>
            <a:r>
              <a:rPr lang="fr-FR" sz="1600" dirty="0">
                <a:solidFill>
                  <a:schemeClr val="accent2"/>
                </a:solidFill>
              </a:rPr>
              <a:t>git </a:t>
            </a:r>
            <a:r>
              <a:rPr lang="fr-FR" sz="1600" dirty="0" err="1">
                <a:solidFill>
                  <a:schemeClr val="accent2"/>
                </a:solidFill>
              </a:rPr>
              <a:t>remote</a:t>
            </a:r>
            <a:r>
              <a:rPr lang="fr-FR" sz="1600" dirty="0">
                <a:solidFill>
                  <a:schemeClr val="accent2"/>
                </a:solidFill>
              </a:rPr>
              <a:t> </a:t>
            </a:r>
            <a:r>
              <a:rPr lang="fr-FR" sz="1600" dirty="0" err="1">
                <a:solidFill>
                  <a:schemeClr val="accent2"/>
                </a:solidFill>
              </a:rPr>
              <a:t>add</a:t>
            </a:r>
            <a:r>
              <a:rPr lang="fr-FR" sz="1600" dirty="0">
                <a:solidFill>
                  <a:schemeClr val="accent2"/>
                </a:solidFill>
              </a:rPr>
              <a:t> </a:t>
            </a:r>
            <a:r>
              <a:rPr lang="fr-FR" sz="1600" dirty="0" err="1">
                <a:solidFill>
                  <a:schemeClr val="accent2"/>
                </a:solidFill>
              </a:rPr>
              <a:t>origin</a:t>
            </a:r>
            <a:r>
              <a:rPr lang="fr-FR" sz="1600" dirty="0">
                <a:solidFill>
                  <a:schemeClr val="accent2"/>
                </a:solidFill>
              </a:rPr>
              <a:t> &lt;server&gt; :</a:t>
            </a:r>
            <a:r>
              <a:rPr lang="fr-FR" sz="1600" dirty="0"/>
              <a:t> pour se connecter à </a:t>
            </a:r>
            <a:r>
              <a:rPr lang="fr-FR" sz="1600" dirty="0" err="1"/>
              <a:t>repository</a:t>
            </a:r>
            <a:r>
              <a:rPr lang="fr-FR" sz="1600" dirty="0"/>
              <a:t> (si par exemple vous n’avez pas cloner votre répertoire courant)</a:t>
            </a:r>
          </a:p>
          <a:p>
            <a:r>
              <a:rPr lang="fr-FR" sz="1600" dirty="0">
                <a:solidFill>
                  <a:schemeClr val="accent2"/>
                </a:solidFill>
              </a:rPr>
              <a:t>git log </a:t>
            </a:r>
            <a:r>
              <a:rPr lang="mr-IN" sz="1600" dirty="0">
                <a:solidFill>
                  <a:schemeClr val="accent2"/>
                </a:solidFill>
              </a:rPr>
              <a:t>–</a:t>
            </a:r>
            <a:r>
              <a:rPr lang="fr-FR" sz="1600" dirty="0">
                <a:solidFill>
                  <a:schemeClr val="accent2"/>
                </a:solidFill>
              </a:rPr>
              <a:t>-</a:t>
            </a:r>
            <a:r>
              <a:rPr lang="fr-FR" sz="1600" dirty="0" err="1">
                <a:solidFill>
                  <a:schemeClr val="accent2"/>
                </a:solidFill>
              </a:rPr>
              <a:t>oneline</a:t>
            </a:r>
            <a:r>
              <a:rPr lang="fr-FR" sz="1600" dirty="0">
                <a:solidFill>
                  <a:schemeClr val="accent2"/>
                </a:solidFill>
              </a:rPr>
              <a:t> : </a:t>
            </a:r>
            <a:r>
              <a:rPr lang="fr-FR" sz="1600" dirty="0"/>
              <a:t>historique de </a:t>
            </a:r>
            <a:r>
              <a:rPr lang="fr-FR" sz="1600" dirty="0" err="1"/>
              <a:t>commits</a:t>
            </a:r>
            <a:r>
              <a:rPr lang="fr-FR" sz="1600" dirty="0"/>
              <a:t> du </a:t>
            </a:r>
            <a:r>
              <a:rPr lang="fr-FR" sz="1600" dirty="0" err="1"/>
              <a:t>repository</a:t>
            </a:r>
            <a:r>
              <a:rPr lang="fr-FR" sz="1600" dirty="0"/>
              <a:t> local</a:t>
            </a:r>
          </a:p>
          <a:p>
            <a:endParaRPr lang="fr-FR" sz="1600" dirty="0"/>
          </a:p>
        </p:txBody>
      </p:sp>
      <p:grpSp>
        <p:nvGrpSpPr>
          <p:cNvPr id="17" name="Grouper 16"/>
          <p:cNvGrpSpPr/>
          <p:nvPr/>
        </p:nvGrpSpPr>
        <p:grpSpPr>
          <a:xfrm>
            <a:off x="801866" y="1796279"/>
            <a:ext cx="295414" cy="4392615"/>
            <a:chOff x="801866" y="1796279"/>
            <a:chExt cx="295414" cy="4392615"/>
          </a:xfrm>
        </p:grpSpPr>
        <p:pic>
          <p:nvPicPr>
            <p:cNvPr id="7"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70" y="1796279"/>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91" y="2182404"/>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80" y="2594091"/>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80" y="2992916"/>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80" y="3391252"/>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80" y="3793811"/>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565" y="4185795"/>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87" y="4585711"/>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565" y="4955581"/>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87" y="5380896"/>
              <a:ext cx="246810" cy="2198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66" y="5969090"/>
              <a:ext cx="246810" cy="2198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738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p:cNvPicPr>
            <a:picLocks noChangeAspect="1"/>
          </p:cNvPicPr>
          <p:nvPr/>
        </p:nvPicPr>
        <p:blipFill rotWithShape="1">
          <a:blip r:embed="rId3"/>
          <a:srcRect l="13503" r="17096"/>
          <a:stretch/>
        </p:blipFill>
        <p:spPr>
          <a:xfrm>
            <a:off x="5040409" y="470388"/>
            <a:ext cx="3513041" cy="3163703"/>
          </a:xfrm>
          <a:prstGeom prst="rect">
            <a:avLst/>
          </a:prstGeom>
        </p:spPr>
      </p:pic>
      <p:pic>
        <p:nvPicPr>
          <p:cNvPr id="6" name="Image 5"/>
          <p:cNvPicPr>
            <a:picLocks noChangeAspect="1"/>
          </p:cNvPicPr>
          <p:nvPr/>
        </p:nvPicPr>
        <p:blipFill rotWithShape="1">
          <a:blip r:embed="rId4"/>
          <a:srcRect r="35213"/>
          <a:stretch/>
        </p:blipFill>
        <p:spPr>
          <a:xfrm>
            <a:off x="8862426" y="3055299"/>
            <a:ext cx="2935127" cy="2847712"/>
          </a:xfrm>
          <a:prstGeom prst="rect">
            <a:avLst/>
          </a:prstGeom>
        </p:spPr>
      </p:pic>
      <p:sp>
        <p:nvSpPr>
          <p:cNvPr id="43" name="Rectangle 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a:blip r:embed="rId5"/>
          <a:stretch>
            <a:fillRect/>
          </a:stretch>
        </p:blipFill>
        <p:spPr>
          <a:xfrm>
            <a:off x="5138266" y="4954952"/>
            <a:ext cx="3313507" cy="704120"/>
          </a:xfrm>
          <a:prstGeom prst="rect">
            <a:avLst/>
          </a:prstGeom>
        </p:spPr>
      </p:pic>
      <p:sp>
        <p:nvSpPr>
          <p:cNvPr id="44" name="Rectangle 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p:cNvPicPr>
            <a:picLocks noChangeAspect="1"/>
          </p:cNvPicPr>
          <p:nvPr/>
        </p:nvPicPr>
        <p:blipFill>
          <a:blip r:embed="rId6"/>
          <a:stretch>
            <a:fillRect/>
          </a:stretch>
        </p:blipFill>
        <p:spPr>
          <a:xfrm>
            <a:off x="8961039" y="655827"/>
            <a:ext cx="2743199" cy="1440179"/>
          </a:xfrm>
          <a:prstGeom prst="rect">
            <a:avLst/>
          </a:prstGeom>
        </p:spPr>
      </p:pic>
      <p:sp>
        <p:nvSpPr>
          <p:cNvPr id="2" name="Titre 1"/>
          <p:cNvSpPr>
            <a:spLocks noGrp="1"/>
          </p:cNvSpPr>
          <p:nvPr>
            <p:ph type="title"/>
          </p:nvPr>
        </p:nvSpPr>
        <p:spPr>
          <a:xfrm>
            <a:off x="457200" y="1058573"/>
            <a:ext cx="3659246" cy="2926080"/>
          </a:xfrm>
        </p:spPr>
        <p:txBody>
          <a:bodyPr vert="horz" lIns="91440" tIns="45720" rIns="91440" bIns="45720" rtlCol="0" anchor="b">
            <a:normAutofit/>
          </a:bodyPr>
          <a:lstStyle/>
          <a:p>
            <a:r>
              <a:rPr lang="en-US" sz="5400">
                <a:solidFill>
                  <a:srgbClr val="FFFFFF"/>
                </a:solidFill>
              </a:rPr>
              <a:t>Mais aussi…</a:t>
            </a:r>
          </a:p>
        </p:txBody>
      </p:sp>
    </p:spTree>
    <p:extLst>
      <p:ext uri="{BB962C8B-B14F-4D97-AF65-F5344CB8AC3E}">
        <p14:creationId xmlns:p14="http://schemas.microsoft.com/office/powerpoint/2010/main" val="217054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 s’est-il passé ? </a:t>
            </a:r>
            <a:br>
              <a:rPr lang="fr-FR" dirty="0"/>
            </a:br>
            <a:r>
              <a:rPr lang="fr-FR" dirty="0"/>
              <a:t>Comment Git fonctionne en local ?</a:t>
            </a:r>
          </a:p>
        </p:txBody>
      </p:sp>
      <p:sp>
        <p:nvSpPr>
          <p:cNvPr id="3" name="Espace réservé du contenu 2"/>
          <p:cNvSpPr>
            <a:spLocks noGrp="1"/>
          </p:cNvSpPr>
          <p:nvPr>
            <p:ph idx="1"/>
          </p:nvPr>
        </p:nvSpPr>
        <p:spPr>
          <a:xfrm>
            <a:off x="1097280" y="1897879"/>
            <a:ext cx="10058400" cy="4023360"/>
          </a:xfrm>
        </p:spPr>
        <p:txBody>
          <a:bodyPr/>
          <a:lstStyle/>
          <a:p>
            <a:pPr algn="just"/>
            <a:r>
              <a:rPr lang="fr-FR" dirty="0"/>
              <a:t>Votre répertoire local de travail va être « organisé » en trois parties par GIT :</a:t>
            </a:r>
          </a:p>
          <a:p>
            <a:pPr lvl="1" algn="just"/>
            <a:r>
              <a:rPr lang="fr-FR" dirty="0"/>
              <a:t>La première : le </a:t>
            </a:r>
            <a:r>
              <a:rPr lang="fr-FR" sz="2000" dirty="0">
                <a:solidFill>
                  <a:schemeClr val="accent2"/>
                </a:solidFill>
              </a:rPr>
              <a:t>« </a:t>
            </a:r>
            <a:r>
              <a:rPr lang="fr-FR" sz="2000" dirty="0" err="1">
                <a:solidFill>
                  <a:schemeClr val="accent2"/>
                </a:solidFill>
              </a:rPr>
              <a:t>working</a:t>
            </a:r>
            <a:r>
              <a:rPr lang="fr-FR" sz="2000" dirty="0">
                <a:solidFill>
                  <a:schemeClr val="accent2"/>
                </a:solidFill>
              </a:rPr>
              <a:t> directory » </a:t>
            </a:r>
            <a:r>
              <a:rPr lang="fr-FR" dirty="0"/>
              <a:t>qui contient les contenus actuels de vos fichiers/répertoires. </a:t>
            </a:r>
          </a:p>
          <a:p>
            <a:pPr lvl="1" algn="just"/>
            <a:r>
              <a:rPr lang="fr-FR" dirty="0"/>
              <a:t>Le second : l’index qui se comporte comme une </a:t>
            </a:r>
            <a:r>
              <a:rPr lang="fr-FR" sz="2000" dirty="0">
                <a:solidFill>
                  <a:schemeClr val="accent2"/>
                </a:solidFill>
              </a:rPr>
              <a:t>« </a:t>
            </a:r>
            <a:r>
              <a:rPr lang="fr-FR" sz="2000" dirty="0" err="1">
                <a:solidFill>
                  <a:schemeClr val="accent2"/>
                </a:solidFill>
              </a:rPr>
              <a:t>staging</a:t>
            </a:r>
            <a:r>
              <a:rPr lang="fr-FR" sz="2000" dirty="0">
                <a:solidFill>
                  <a:schemeClr val="accent2"/>
                </a:solidFill>
              </a:rPr>
              <a:t> area » </a:t>
            </a:r>
            <a:r>
              <a:rPr lang="fr-FR" dirty="0"/>
              <a:t>(zone de transit).</a:t>
            </a:r>
          </a:p>
          <a:p>
            <a:pPr lvl="1" algn="just"/>
            <a:r>
              <a:rPr lang="fr-FR" dirty="0"/>
              <a:t>Le troisième : la </a:t>
            </a:r>
            <a:r>
              <a:rPr lang="fr-FR" sz="2000" dirty="0">
                <a:solidFill>
                  <a:schemeClr val="accent2"/>
                </a:solidFill>
              </a:rPr>
              <a:t>« </a:t>
            </a:r>
            <a:r>
              <a:rPr lang="fr-FR" sz="2000" dirty="0" err="1">
                <a:solidFill>
                  <a:schemeClr val="accent2"/>
                </a:solidFill>
              </a:rPr>
              <a:t>head</a:t>
            </a:r>
            <a:r>
              <a:rPr lang="fr-FR" sz="2000" dirty="0">
                <a:solidFill>
                  <a:schemeClr val="accent2"/>
                </a:solidFill>
              </a:rPr>
              <a:t> » </a:t>
            </a:r>
            <a:r>
              <a:rPr lang="fr-FR" dirty="0"/>
              <a:t>qui pointe vers votre dernier commit. </a:t>
            </a:r>
          </a:p>
          <a:p>
            <a:endParaRPr lang="fr-FR" dirty="0"/>
          </a:p>
          <a:p>
            <a:endParaRPr lang="fr-FR" dirty="0"/>
          </a:p>
        </p:txBody>
      </p:sp>
      <p:pic>
        <p:nvPicPr>
          <p:cNvPr id="7" name="Picture 4" descr="https://rekenna.github.io/images/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42" y="1897879"/>
            <a:ext cx="250370" cy="25037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154238" y="3439724"/>
            <a:ext cx="7827962" cy="2783276"/>
          </a:xfrm>
          <a:prstGeom prst="rect">
            <a:avLst/>
          </a:prstGeom>
          <a:noFill/>
          <a:ln>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1815460328"/>
      </p:ext>
    </p:extLst>
  </p:cSld>
  <p:clrMapOvr>
    <a:masterClrMapping/>
  </p:clrMapOvr>
</p:sld>
</file>

<file path=ppt/theme/theme1.xml><?xml version="1.0" encoding="utf-8"?>
<a:theme xmlns:a="http://schemas.openxmlformats.org/drawingml/2006/main" name="Rétrospectiv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913</TotalTime>
  <Words>656</Words>
  <Application>Microsoft Office PowerPoint</Application>
  <PresentationFormat>Grand écran</PresentationFormat>
  <Paragraphs>102</Paragraphs>
  <Slides>15</Slides>
  <Notes>11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Calibri Light</vt:lpstr>
      <vt:lpstr>Mangal</vt:lpstr>
      <vt:lpstr>Wingdings</vt:lpstr>
      <vt:lpstr>Rétrospective</vt:lpstr>
      <vt:lpstr>Formation Git</vt:lpstr>
      <vt:lpstr>L’objectif</vt:lpstr>
      <vt:lpstr>Niveau I : A la découverte de GIT</vt:lpstr>
      <vt:lpstr>Gestionnaires de Version</vt:lpstr>
      <vt:lpstr>Git, GitHub, GitFlow</vt:lpstr>
      <vt:lpstr>Compléments sur GitFlow</vt:lpstr>
      <vt:lpstr>Comment utiliser Git</vt:lpstr>
      <vt:lpstr>Mais aussi…</vt:lpstr>
      <vt:lpstr>Que s’est-il passé ?  Comment Git fonctionne en local ?</vt:lpstr>
      <vt:lpstr>Remote &amp; local</vt:lpstr>
      <vt:lpstr>Niveau II : Travaillons en équipe…</vt:lpstr>
      <vt:lpstr>Utilisation des Pull Request</vt:lpstr>
      <vt:lpstr>Présentation PowerPoint</vt:lpstr>
      <vt:lpstr>A vous…</vt:lpstr>
      <vt:lpstr>Les liens utiles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Git</dc:title>
  <dc:creator>GOURLEZ Geoffrey</dc:creator>
  <cp:lastModifiedBy>MAHMOUD Khaled</cp:lastModifiedBy>
  <cp:revision>105</cp:revision>
  <dcterms:created xsi:type="dcterms:W3CDTF">2017-05-04T08:15:44Z</dcterms:created>
  <dcterms:modified xsi:type="dcterms:W3CDTF">2017-12-21T13:31:32Z</dcterms:modified>
</cp:coreProperties>
</file>